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4" name="Google Shape;44;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6b389544cb_0_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6b389544cb_0_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1" name="Google Shape;111;g26b389544cb_0_3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6b389544cb_0_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6b389544cb_0_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9" name="Google Shape;119;g26b389544cb_0_38: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6b389544cb_0_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6b389544cb_0_4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7" name="Google Shape;127;g26b389544cb_0_4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6b389544cb_0_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6b389544cb_0_5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5" name="Google Shape;135;g26b389544cb_0_5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6b389544cb_0_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6b389544cb_0_6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43" name="Google Shape;143;g26b389544cb_0_6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6b389544cb_0_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6b389544cb_0_7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1" name="Google Shape;151;g26b389544cb_0_7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c18cf13090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c18cf13090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9" name="Google Shape;159;g2c18cf13090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c18cf13090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c18cf13090_0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7" name="Google Shape;167;g2c18cf13090_0_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4" name="Google Shape;174;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0" name="Google Shape;180;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2" name="Google Shape;52;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6b65e1db8c_0_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6b65e1db8c_0_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7" name="Google Shape;187;g26b65e1db8c_0_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8" name="Google Shape;58;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4" name="Google Shape;64;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2" name="Google Shape;72;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9" name="Google Shape;79;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6b389544cb_0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6b389544cb_0_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7" name="Google Shape;87;g26b389544cb_0_1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6b389544cb_0_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6b389544cb_0_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5" name="Google Shape;95;g26b389544cb_0_2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6b389544cb_0_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6b389544cb_0_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3" name="Google Shape;103;g26b389544cb_0_2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 name="Shape 24"/>
        <p:cNvGrpSpPr/>
        <p:nvPr/>
      </p:nvGrpSpPr>
      <p:grpSpPr>
        <a:xfrm>
          <a:off x="0" y="0"/>
          <a:ext cx="0" cy="0"/>
          <a:chOff x="0" y="0"/>
          <a:chExt cx="0" cy="0"/>
        </a:xfrm>
      </p:grpSpPr>
      <p:pic>
        <p:nvPicPr>
          <p:cNvPr descr="LOGO.gif" id="25" name="Google Shape;25;p2"/>
          <p:cNvPicPr preferRelativeResize="0"/>
          <p:nvPr/>
        </p:nvPicPr>
        <p:blipFill rotWithShape="1">
          <a:blip r:embed="rId2">
            <a:alphaModFix/>
          </a:blip>
          <a:srcRect b="10713" l="0" r="0" t="0"/>
          <a:stretch/>
        </p:blipFill>
        <p:spPr>
          <a:xfrm>
            <a:off x="6553200" y="228600"/>
            <a:ext cx="2057400" cy="635000"/>
          </a:xfrm>
          <a:prstGeom prst="rect">
            <a:avLst/>
          </a:prstGeom>
          <a:noFill/>
          <a:ln>
            <a:noFill/>
          </a:ln>
        </p:spPr>
      </p:pic>
      <p:grpSp>
        <p:nvGrpSpPr>
          <p:cNvPr id="26" name="Google Shape;26;p2"/>
          <p:cNvGrpSpPr/>
          <p:nvPr/>
        </p:nvGrpSpPr>
        <p:grpSpPr>
          <a:xfrm>
            <a:off x="6146800" y="0"/>
            <a:ext cx="2997200" cy="876300"/>
            <a:chOff x="6096000" y="3924300"/>
            <a:chExt cx="2997200" cy="876300"/>
          </a:xfrm>
        </p:grpSpPr>
        <p:sp>
          <p:nvSpPr>
            <p:cNvPr id="27" name="Google Shape;27;p2"/>
            <p:cNvSpPr/>
            <p:nvPr/>
          </p:nvSpPr>
          <p:spPr>
            <a:xfrm>
              <a:off x="6096000" y="3924300"/>
              <a:ext cx="2997200" cy="838200"/>
            </a:xfrm>
            <a:prstGeom prst="rect">
              <a:avLst/>
            </a:prstGeom>
            <a:solidFill>
              <a:srgbClr val="FF33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LOGO.gif" id="28" name="Google Shape;28;p2"/>
            <p:cNvPicPr preferRelativeResize="0"/>
            <p:nvPr/>
          </p:nvPicPr>
          <p:blipFill rotWithShape="1">
            <a:blip r:embed="rId2">
              <a:alphaModFix/>
            </a:blip>
            <a:srcRect b="10713" l="0" r="0" t="0"/>
            <a:stretch/>
          </p:blipFill>
          <p:spPr>
            <a:xfrm>
              <a:off x="6502400" y="4152900"/>
              <a:ext cx="2057400" cy="635000"/>
            </a:xfrm>
            <a:prstGeom prst="rect">
              <a:avLst/>
            </a:prstGeom>
            <a:noFill/>
            <a:ln>
              <a:noFill/>
            </a:ln>
          </p:spPr>
        </p:pic>
        <p:sp>
          <p:nvSpPr>
            <p:cNvPr id="29" name="Google Shape;29;p2"/>
            <p:cNvSpPr/>
            <p:nvPr/>
          </p:nvSpPr>
          <p:spPr>
            <a:xfrm>
              <a:off x="6477000" y="4114800"/>
              <a:ext cx="2076450" cy="6858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pic>
        <p:nvPicPr>
          <p:cNvPr descr="logo.jpg" id="30" name="Google Shape;30;p2"/>
          <p:cNvPicPr preferRelativeResize="0"/>
          <p:nvPr/>
        </p:nvPicPr>
        <p:blipFill rotWithShape="1">
          <a:blip r:embed="rId3">
            <a:alphaModFix/>
          </a:blip>
          <a:srcRect b="0" l="0" r="0" t="0"/>
          <a:stretch/>
        </p:blipFill>
        <p:spPr>
          <a:xfrm>
            <a:off x="6553200" y="228600"/>
            <a:ext cx="1920875" cy="609600"/>
          </a:xfrm>
          <a:prstGeom prst="rect">
            <a:avLst/>
          </a:prstGeom>
          <a:noFill/>
          <a:ln>
            <a:noFill/>
          </a:ln>
        </p:spPr>
      </p:pic>
      <p:sp>
        <p:nvSpPr>
          <p:cNvPr id="31" name="Google Shape;31;p2"/>
          <p:cNvSpPr txBox="1"/>
          <p:nvPr>
            <p:ph type="title"/>
          </p:nvPr>
        </p:nvSpPr>
        <p:spPr>
          <a:xfrm>
            <a:off x="0" y="0"/>
            <a:ext cx="6477000" cy="8382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2" name="Google Shape;32;p2"/>
          <p:cNvSpPr txBox="1"/>
          <p:nvPr>
            <p:ph idx="1" type="body"/>
          </p:nvPr>
        </p:nvSpPr>
        <p:spPr>
          <a:xfrm>
            <a:off x="457200" y="1371600"/>
            <a:ext cx="8229600" cy="4525963"/>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3" name="Google Shape;33;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6" name="Shape 36"/>
        <p:cNvGrpSpPr/>
        <p:nvPr/>
      </p:nvGrpSpPr>
      <p:grpSpPr>
        <a:xfrm>
          <a:off x="0" y="0"/>
          <a:ext cx="0" cy="0"/>
          <a:chOff x="0" y="0"/>
          <a:chExt cx="0" cy="0"/>
        </a:xfrm>
      </p:grpSpPr>
      <p:sp>
        <p:nvSpPr>
          <p:cNvPr id="37" name="Google Shape;37;p3"/>
          <p:cNvSpPr txBox="1"/>
          <p:nvPr>
            <p:ph type="ctrTitle"/>
          </p:nvPr>
        </p:nvSpPr>
        <p:spPr>
          <a:xfrm>
            <a:off x="0" y="1"/>
            <a:ext cx="5486400" cy="914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8" name="Google Shape;38;p3"/>
          <p:cNvSpPr txBox="1"/>
          <p:nvPr>
            <p:ph idx="1" type="subTitle"/>
          </p:nvPr>
        </p:nvSpPr>
        <p:spPr>
          <a:xfrm>
            <a:off x="533400" y="1371600"/>
            <a:ext cx="8153400" cy="47244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39" name="Google Shape;39;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5.jp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0" y="0"/>
            <a:ext cx="6477000" cy="8382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1pPr>
            <a:lvl2pPr lvl="1"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9pPr>
          </a:lstStyle>
          <a:p/>
        </p:txBody>
      </p:sp>
      <p:sp>
        <p:nvSpPr>
          <p:cNvPr id="11" name="Google Shape;11;p1"/>
          <p:cNvSpPr txBox="1"/>
          <p:nvPr>
            <p:ph idx="1" type="body"/>
          </p:nvPr>
        </p:nvSpPr>
        <p:spPr>
          <a:xfrm>
            <a:off x="457200" y="1371600"/>
            <a:ext cx="8229600" cy="4525963"/>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rgbClr val="898989"/>
                </a:solidFill>
                <a:latin typeface="Calibri"/>
                <a:ea typeface="Calibri"/>
                <a:cs typeface="Calibri"/>
                <a:sym typeface="Calibri"/>
              </a:defRPr>
            </a:lvl1pPr>
            <a:lvl2pPr indent="0" lvl="1" marL="0" marR="0" rtl="0" algn="r">
              <a:spcBef>
                <a:spcPts val="0"/>
              </a:spcBef>
              <a:spcAft>
                <a:spcPts val="0"/>
              </a:spcAft>
              <a:buNone/>
              <a:defRPr b="0" i="0" sz="1200" u="none" cap="none" strike="noStrike">
                <a:solidFill>
                  <a:srgbClr val="898989"/>
                </a:solidFill>
                <a:latin typeface="Calibri"/>
                <a:ea typeface="Calibri"/>
                <a:cs typeface="Calibri"/>
                <a:sym typeface="Calibri"/>
              </a:defRPr>
            </a:lvl2pPr>
            <a:lvl3pPr indent="0" lvl="2" marL="0" marR="0" rtl="0" algn="r">
              <a:spcBef>
                <a:spcPts val="0"/>
              </a:spcBef>
              <a:spcAft>
                <a:spcPts val="0"/>
              </a:spcAft>
              <a:buNone/>
              <a:defRPr b="0" i="0" sz="1200" u="none" cap="none" strike="noStrike">
                <a:solidFill>
                  <a:srgbClr val="898989"/>
                </a:solidFill>
                <a:latin typeface="Calibri"/>
                <a:ea typeface="Calibri"/>
                <a:cs typeface="Calibri"/>
                <a:sym typeface="Calibri"/>
              </a:defRPr>
            </a:lvl3pPr>
            <a:lvl4pPr indent="0" lvl="3" marL="0" marR="0" rtl="0" algn="r">
              <a:spcBef>
                <a:spcPts val="0"/>
              </a:spcBef>
              <a:spcAft>
                <a:spcPts val="0"/>
              </a:spcAft>
              <a:buNone/>
              <a:defRPr b="0" i="0" sz="1200" u="none" cap="none" strike="noStrike">
                <a:solidFill>
                  <a:srgbClr val="898989"/>
                </a:solidFill>
                <a:latin typeface="Calibri"/>
                <a:ea typeface="Calibri"/>
                <a:cs typeface="Calibri"/>
                <a:sym typeface="Calibri"/>
              </a:defRPr>
            </a:lvl4pPr>
            <a:lvl5pPr indent="0" lvl="4" marL="0" marR="0" rtl="0" algn="r">
              <a:spcBef>
                <a:spcPts val="0"/>
              </a:spcBef>
              <a:spcAft>
                <a:spcPts val="0"/>
              </a:spcAft>
              <a:buNone/>
              <a:defRPr b="0" i="0" sz="1200" u="none" cap="none" strike="noStrike">
                <a:solidFill>
                  <a:srgbClr val="898989"/>
                </a:solidFill>
                <a:latin typeface="Calibri"/>
                <a:ea typeface="Calibri"/>
                <a:cs typeface="Calibri"/>
                <a:sym typeface="Calibri"/>
              </a:defRPr>
            </a:lvl5pPr>
            <a:lvl6pPr indent="0" lvl="5" marL="0" marR="0" rtl="0" algn="r">
              <a:spcBef>
                <a:spcPts val="0"/>
              </a:spcBef>
              <a:spcAft>
                <a:spcPts val="0"/>
              </a:spcAft>
              <a:buNone/>
              <a:defRPr b="0" i="0" sz="1200" u="none" cap="none" strike="noStrike">
                <a:solidFill>
                  <a:srgbClr val="898989"/>
                </a:solidFill>
                <a:latin typeface="Calibri"/>
                <a:ea typeface="Calibri"/>
                <a:cs typeface="Calibri"/>
                <a:sym typeface="Calibri"/>
              </a:defRPr>
            </a:lvl6pPr>
            <a:lvl7pPr indent="0" lvl="6" marL="0" marR="0" rtl="0" algn="r">
              <a:spcBef>
                <a:spcPts val="0"/>
              </a:spcBef>
              <a:spcAft>
                <a:spcPts val="0"/>
              </a:spcAft>
              <a:buNone/>
              <a:defRPr b="0" i="0" sz="1200" u="none" cap="none" strike="noStrike">
                <a:solidFill>
                  <a:srgbClr val="898989"/>
                </a:solidFill>
                <a:latin typeface="Calibri"/>
                <a:ea typeface="Calibri"/>
                <a:cs typeface="Calibri"/>
                <a:sym typeface="Calibri"/>
              </a:defRPr>
            </a:lvl7pPr>
            <a:lvl8pPr indent="0" lvl="7" marL="0" marR="0" rtl="0" algn="r">
              <a:spcBef>
                <a:spcPts val="0"/>
              </a:spcBef>
              <a:spcAft>
                <a:spcPts val="0"/>
              </a:spcAft>
              <a:buNone/>
              <a:defRPr b="0" i="0" sz="1200" u="none" cap="none" strike="noStrike">
                <a:solidFill>
                  <a:srgbClr val="898989"/>
                </a:solidFill>
                <a:latin typeface="Calibri"/>
                <a:ea typeface="Calibri"/>
                <a:cs typeface="Calibri"/>
                <a:sym typeface="Calibri"/>
              </a:defRPr>
            </a:lvl8pPr>
            <a:lvl9pPr indent="0" lvl="8" marL="0" marR="0" rtl="0" algn="r">
              <a:spcBef>
                <a:spcPts val="0"/>
              </a:spcBef>
              <a:spcAft>
                <a:spcPts val="0"/>
              </a:spcAft>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1"/>
          <p:cNvSpPr/>
          <p:nvPr/>
        </p:nvSpPr>
        <p:spPr>
          <a:xfrm>
            <a:off x="0" y="0"/>
            <a:ext cx="9144000" cy="838200"/>
          </a:xfrm>
          <a:prstGeom prst="rect">
            <a:avLst/>
          </a:prstGeom>
          <a:solidFill>
            <a:srgbClr val="FF33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 name="Google Shape;16;p1"/>
          <p:cNvSpPr/>
          <p:nvPr/>
        </p:nvSpPr>
        <p:spPr>
          <a:xfrm flipH="1" rot="10800000">
            <a:off x="0" y="6705600"/>
            <a:ext cx="9144000" cy="198116"/>
          </a:xfrm>
          <a:prstGeom prst="rect">
            <a:avLst/>
          </a:prstGeom>
          <a:solidFill>
            <a:srgbClr val="FF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LOGO.gif" id="17" name="Google Shape;17;p1"/>
          <p:cNvPicPr preferRelativeResize="0"/>
          <p:nvPr/>
        </p:nvPicPr>
        <p:blipFill rotWithShape="1">
          <a:blip r:embed="rId1">
            <a:alphaModFix/>
          </a:blip>
          <a:srcRect b="10713" l="0" r="0" t="0"/>
          <a:stretch/>
        </p:blipFill>
        <p:spPr>
          <a:xfrm>
            <a:off x="6553200" y="228600"/>
            <a:ext cx="2057400" cy="635000"/>
          </a:xfrm>
          <a:prstGeom prst="rect">
            <a:avLst/>
          </a:prstGeom>
          <a:noFill/>
          <a:ln>
            <a:noFill/>
          </a:ln>
        </p:spPr>
      </p:pic>
      <p:pic>
        <p:nvPicPr>
          <p:cNvPr descr="LOGO.gif" id="18" name="Google Shape;18;p1"/>
          <p:cNvPicPr preferRelativeResize="0"/>
          <p:nvPr/>
        </p:nvPicPr>
        <p:blipFill rotWithShape="1">
          <a:blip r:embed="rId1">
            <a:alphaModFix/>
          </a:blip>
          <a:srcRect b="10713" l="0" r="0" t="0"/>
          <a:stretch/>
        </p:blipFill>
        <p:spPr>
          <a:xfrm>
            <a:off x="6553200" y="228600"/>
            <a:ext cx="2057400" cy="635000"/>
          </a:xfrm>
          <a:prstGeom prst="rect">
            <a:avLst/>
          </a:prstGeom>
          <a:noFill/>
          <a:ln>
            <a:noFill/>
          </a:ln>
        </p:spPr>
      </p:pic>
      <p:grpSp>
        <p:nvGrpSpPr>
          <p:cNvPr id="19" name="Google Shape;19;p1"/>
          <p:cNvGrpSpPr/>
          <p:nvPr/>
        </p:nvGrpSpPr>
        <p:grpSpPr>
          <a:xfrm>
            <a:off x="6146800" y="0"/>
            <a:ext cx="2997200" cy="876300"/>
            <a:chOff x="6096000" y="3924300"/>
            <a:chExt cx="2997200" cy="876300"/>
          </a:xfrm>
        </p:grpSpPr>
        <p:sp>
          <p:nvSpPr>
            <p:cNvPr id="20" name="Google Shape;20;p1"/>
            <p:cNvSpPr/>
            <p:nvPr/>
          </p:nvSpPr>
          <p:spPr>
            <a:xfrm>
              <a:off x="6096000" y="3924300"/>
              <a:ext cx="2997200" cy="838200"/>
            </a:xfrm>
            <a:prstGeom prst="rect">
              <a:avLst/>
            </a:prstGeom>
            <a:solidFill>
              <a:srgbClr val="FF33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LOGO.gif" id="21" name="Google Shape;21;p1"/>
            <p:cNvPicPr preferRelativeResize="0"/>
            <p:nvPr/>
          </p:nvPicPr>
          <p:blipFill rotWithShape="1">
            <a:blip r:embed="rId1">
              <a:alphaModFix/>
            </a:blip>
            <a:srcRect b="10713" l="0" r="0" t="0"/>
            <a:stretch/>
          </p:blipFill>
          <p:spPr>
            <a:xfrm>
              <a:off x="6502400" y="4152900"/>
              <a:ext cx="2057400" cy="635000"/>
            </a:xfrm>
            <a:prstGeom prst="rect">
              <a:avLst/>
            </a:prstGeom>
            <a:noFill/>
            <a:ln>
              <a:noFill/>
            </a:ln>
          </p:spPr>
        </p:pic>
        <p:sp>
          <p:nvSpPr>
            <p:cNvPr id="22" name="Google Shape;22;p1"/>
            <p:cNvSpPr/>
            <p:nvPr/>
          </p:nvSpPr>
          <p:spPr>
            <a:xfrm>
              <a:off x="6477000" y="4114800"/>
              <a:ext cx="2076450" cy="6858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pic>
        <p:nvPicPr>
          <p:cNvPr descr="logo.jpg" id="23" name="Google Shape;23;p1"/>
          <p:cNvPicPr preferRelativeResize="0"/>
          <p:nvPr/>
        </p:nvPicPr>
        <p:blipFill rotWithShape="1">
          <a:blip r:embed="rId2">
            <a:alphaModFix/>
          </a:blip>
          <a:srcRect b="0" l="0" r="0" t="0"/>
          <a:stretch/>
        </p:blipFill>
        <p:spPr>
          <a:xfrm>
            <a:off x="6553200" y="228600"/>
            <a:ext cx="1920875" cy="6096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s://gh-profile-viewer.vercel.app/" TargetMode="External"/><Relationship Id="rId4" Type="http://schemas.openxmlformats.org/officeDocument/2006/relationships/hyperlink" Target="https://www.w3schools.com/html/" TargetMode="External"/><Relationship Id="rId5" Type="http://schemas.openxmlformats.org/officeDocument/2006/relationships/hyperlink" Target="https://www.w3schools.com/css/default.asp" TargetMode="External"/><Relationship Id="rId6" Type="http://schemas.openxmlformats.org/officeDocument/2006/relationships/hyperlink" Target="https://www.w3schools.com/js/default.asp"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4"/>
          <p:cNvSpPr txBox="1"/>
          <p:nvPr/>
        </p:nvSpPr>
        <p:spPr>
          <a:xfrm>
            <a:off x="1219200" y="914400"/>
            <a:ext cx="6553200" cy="1240800"/>
          </a:xfrm>
          <a:prstGeom prst="rect">
            <a:avLst/>
          </a:prstGeom>
          <a:noFill/>
          <a:ln>
            <a:noFill/>
          </a:ln>
        </p:spPr>
        <p:txBody>
          <a:bodyPr anchorCtr="0" anchor="ctr" bIns="45700" lIns="91425" spcFirstLastPara="1" rIns="91425" wrap="square" tIns="33100">
            <a:noAutofit/>
          </a:bodyPr>
          <a:lstStyle/>
          <a:p>
            <a:pPr indent="0" lvl="0" marL="0" marR="0" rtl="0" algn="ctr">
              <a:spcBef>
                <a:spcPts val="0"/>
              </a:spcBef>
              <a:spcAft>
                <a:spcPts val="0"/>
              </a:spcAft>
              <a:buNone/>
            </a:pPr>
            <a:r>
              <a:rPr b="1" lang="en-US" sz="3200">
                <a:solidFill>
                  <a:srgbClr val="3A30FA"/>
                </a:solidFill>
                <a:latin typeface="Calibri"/>
                <a:ea typeface="Calibri"/>
                <a:cs typeface="Calibri"/>
                <a:sym typeface="Calibri"/>
              </a:rPr>
              <a:t>GITHUB PROFILE VIEWER</a:t>
            </a:r>
            <a:endParaRPr/>
          </a:p>
        </p:txBody>
      </p:sp>
      <p:sp>
        <p:nvSpPr>
          <p:cNvPr id="47" name="Google Shape;47;p4"/>
          <p:cNvSpPr txBox="1"/>
          <p:nvPr/>
        </p:nvSpPr>
        <p:spPr>
          <a:xfrm>
            <a:off x="2590800" y="2202050"/>
            <a:ext cx="4038600" cy="20163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1" lang="en-US" sz="1800">
                <a:solidFill>
                  <a:schemeClr val="dk1"/>
                </a:solidFill>
              </a:rPr>
              <a:t>Presented by</a:t>
            </a:r>
            <a:endParaRPr b="1"/>
          </a:p>
          <a:p>
            <a:pPr indent="0" lvl="0" marL="0" marR="0" rtl="0" algn="ctr">
              <a:lnSpc>
                <a:spcPct val="150000"/>
              </a:lnSpc>
              <a:spcBef>
                <a:spcPts val="0"/>
              </a:spcBef>
              <a:spcAft>
                <a:spcPts val="0"/>
              </a:spcAft>
              <a:buNone/>
            </a:pPr>
            <a:r>
              <a:rPr lang="en-US"/>
              <a:t>DIVYA BHORIA         2210990293</a:t>
            </a:r>
            <a:endParaRPr/>
          </a:p>
          <a:p>
            <a:pPr indent="0" lvl="0" marL="0" marR="0" rtl="0" algn="ctr">
              <a:lnSpc>
                <a:spcPct val="150000"/>
              </a:lnSpc>
              <a:spcBef>
                <a:spcPts val="0"/>
              </a:spcBef>
              <a:spcAft>
                <a:spcPts val="0"/>
              </a:spcAft>
              <a:buNone/>
            </a:pPr>
            <a:r>
              <a:rPr lang="en-US"/>
              <a:t>GEETANSH SOOD   2210990323</a:t>
            </a:r>
            <a:endParaRPr/>
          </a:p>
          <a:p>
            <a:pPr indent="0" lvl="0" marL="0" marR="0" rtl="0" algn="ctr">
              <a:lnSpc>
                <a:spcPct val="150000"/>
              </a:lnSpc>
              <a:spcBef>
                <a:spcPts val="0"/>
              </a:spcBef>
              <a:spcAft>
                <a:spcPts val="0"/>
              </a:spcAft>
              <a:buNone/>
            </a:pPr>
            <a:r>
              <a:rPr lang="en-US"/>
              <a:t>OJAS GUPTA            2210990627</a:t>
            </a:r>
            <a:endParaRPr/>
          </a:p>
          <a:p>
            <a:pPr indent="0" lvl="0" marL="0" marR="0" rtl="0" algn="ctr">
              <a:lnSpc>
                <a:spcPct val="150000"/>
              </a:lnSpc>
              <a:spcBef>
                <a:spcPts val="0"/>
              </a:spcBef>
              <a:spcAft>
                <a:spcPts val="0"/>
              </a:spcAft>
              <a:buNone/>
            </a:pPr>
            <a:r>
              <a:rPr lang="en-US"/>
              <a:t>KETAN UPPAL          2210990507              </a:t>
            </a:r>
            <a:endParaRPr/>
          </a:p>
          <a:p>
            <a:pPr indent="0" lvl="0" marL="0" marR="0" rtl="0" algn="ctr">
              <a:lnSpc>
                <a:spcPct val="150000"/>
              </a:lnSpc>
              <a:spcBef>
                <a:spcPts val="0"/>
              </a:spcBef>
              <a:spcAft>
                <a:spcPts val="0"/>
              </a:spcAft>
              <a:buNone/>
            </a:pPr>
            <a:r>
              <a:t/>
            </a:r>
            <a:endParaRPr/>
          </a:p>
        </p:txBody>
      </p:sp>
      <p:sp>
        <p:nvSpPr>
          <p:cNvPr id="48" name="Google Shape;48;p4"/>
          <p:cNvSpPr txBox="1"/>
          <p:nvPr/>
        </p:nvSpPr>
        <p:spPr>
          <a:xfrm>
            <a:off x="2590800" y="3865775"/>
            <a:ext cx="4267200" cy="11427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1" lang="en-US" sz="1800">
                <a:solidFill>
                  <a:schemeClr val="dk1"/>
                </a:solidFill>
              </a:rPr>
              <a:t>Under the supervision of</a:t>
            </a:r>
            <a:endParaRPr b="1"/>
          </a:p>
          <a:p>
            <a:pPr indent="0" lvl="0" marL="0" marR="0" rtl="0" algn="ctr">
              <a:lnSpc>
                <a:spcPct val="150000"/>
              </a:lnSpc>
              <a:spcBef>
                <a:spcPts val="0"/>
              </a:spcBef>
              <a:spcAft>
                <a:spcPts val="0"/>
              </a:spcAft>
              <a:buNone/>
            </a:pPr>
            <a:r>
              <a:rPr lang="en-US" sz="1650">
                <a:solidFill>
                  <a:srgbClr val="333333"/>
                </a:solidFill>
                <a:highlight>
                  <a:srgbClr val="FFFFFF"/>
                </a:highlight>
                <a:latin typeface="Verdana"/>
                <a:ea typeface="Verdana"/>
                <a:cs typeface="Verdana"/>
                <a:sym typeface="Verdana"/>
              </a:rPr>
              <a:t>MS PARUL GAHELOT</a:t>
            </a:r>
            <a:endParaRPr sz="1650">
              <a:solidFill>
                <a:srgbClr val="333333"/>
              </a:solidFill>
              <a:highlight>
                <a:srgbClr val="FFFFFF"/>
              </a:highlight>
              <a:latin typeface="Verdana"/>
              <a:ea typeface="Verdana"/>
              <a:cs typeface="Verdana"/>
              <a:sym typeface="Verdana"/>
            </a:endParaRPr>
          </a:p>
          <a:p>
            <a:pPr indent="0" lvl="0" marL="0" marR="0" rtl="0" algn="ctr">
              <a:lnSpc>
                <a:spcPct val="150000"/>
              </a:lnSpc>
              <a:spcBef>
                <a:spcPts val="0"/>
              </a:spcBef>
              <a:spcAft>
                <a:spcPts val="0"/>
              </a:spcAft>
              <a:buNone/>
            </a:pPr>
            <a:r>
              <a:rPr lang="en-US" sz="1650">
                <a:solidFill>
                  <a:srgbClr val="333333"/>
                </a:solidFill>
                <a:highlight>
                  <a:srgbClr val="FFFFFF"/>
                </a:highlight>
                <a:latin typeface="Verdana"/>
                <a:ea typeface="Verdana"/>
                <a:cs typeface="Verdana"/>
                <a:sym typeface="Verdana"/>
              </a:rPr>
              <a:t>MR VIKAS PATEL</a:t>
            </a:r>
            <a:endParaRPr sz="1650">
              <a:solidFill>
                <a:srgbClr val="333333"/>
              </a:solidFill>
              <a:highlight>
                <a:srgbClr val="FFFFFF"/>
              </a:highlight>
              <a:latin typeface="Verdana"/>
              <a:ea typeface="Verdana"/>
              <a:cs typeface="Verdana"/>
              <a:sym typeface="Verdana"/>
            </a:endParaRPr>
          </a:p>
        </p:txBody>
      </p:sp>
      <p:sp>
        <p:nvSpPr>
          <p:cNvPr id="49" name="Google Shape;49;p4"/>
          <p:cNvSpPr txBox="1"/>
          <p:nvPr/>
        </p:nvSpPr>
        <p:spPr>
          <a:xfrm>
            <a:off x="1981200" y="5538078"/>
            <a:ext cx="5257800" cy="1015800"/>
          </a:xfrm>
          <a:prstGeom prst="rect">
            <a:avLst/>
          </a:prstGeom>
          <a:noFill/>
          <a:ln>
            <a:noFill/>
          </a:ln>
        </p:spPr>
        <p:txBody>
          <a:bodyPr anchorCtr="0" anchor="t" bIns="45700" lIns="91425" spcFirstLastPara="1" rIns="91425" wrap="square" tIns="45700">
            <a:spAutoFit/>
          </a:bodyPr>
          <a:lstStyle/>
          <a:p>
            <a:pPr indent="-180340" lvl="0" marL="180340" rtl="0" algn="ctr">
              <a:spcBef>
                <a:spcPts val="0"/>
              </a:spcBef>
              <a:spcAft>
                <a:spcPts val="0"/>
              </a:spcAft>
              <a:buClr>
                <a:schemeClr val="dk1"/>
              </a:buClr>
              <a:buSzPts val="1100"/>
              <a:buFont typeface="Arial"/>
              <a:buNone/>
            </a:pPr>
            <a:r>
              <a:rPr lang="en-US">
                <a:solidFill>
                  <a:srgbClr val="FF3300"/>
                </a:solidFill>
                <a:latin typeface="Times New Roman"/>
                <a:ea typeface="Times New Roman"/>
                <a:cs typeface="Times New Roman"/>
                <a:sym typeface="Times New Roman"/>
              </a:rPr>
              <a:t>Department of Computer Science and Engineering</a:t>
            </a:r>
            <a:endParaRPr>
              <a:solidFill>
                <a:srgbClr val="FF3300"/>
              </a:solidFill>
              <a:latin typeface="Times New Roman"/>
              <a:ea typeface="Times New Roman"/>
              <a:cs typeface="Times New Roman"/>
              <a:sym typeface="Times New Roman"/>
            </a:endParaRPr>
          </a:p>
          <a:p>
            <a:pPr indent="0" lvl="0" marL="0" marR="0" rtl="0" algn="ctr">
              <a:spcBef>
                <a:spcPts val="0"/>
              </a:spcBef>
              <a:spcAft>
                <a:spcPts val="0"/>
              </a:spcAft>
              <a:buClr>
                <a:schemeClr val="dk1"/>
              </a:buClr>
              <a:buSzPts val="1100"/>
              <a:buFont typeface="Arial"/>
              <a:buNone/>
            </a:pPr>
            <a:r>
              <a:rPr lang="en-US">
                <a:solidFill>
                  <a:srgbClr val="FF3300"/>
                </a:solidFill>
                <a:latin typeface="Times New Roman"/>
                <a:ea typeface="Times New Roman"/>
                <a:cs typeface="Times New Roman"/>
                <a:sym typeface="Times New Roman"/>
              </a:rPr>
              <a:t>Chitkara University Institute of Engineering &amp; Technology, </a:t>
            </a:r>
            <a:endParaRPr>
              <a:solidFill>
                <a:srgbClr val="FF3300"/>
              </a:solidFill>
              <a:latin typeface="Times New Roman"/>
              <a:ea typeface="Times New Roman"/>
              <a:cs typeface="Times New Roman"/>
              <a:sym typeface="Times New Roman"/>
            </a:endParaRPr>
          </a:p>
          <a:p>
            <a:pPr indent="0" lvl="0" marL="0" marR="0" rtl="0" algn="ctr">
              <a:spcBef>
                <a:spcPts val="0"/>
              </a:spcBef>
              <a:spcAft>
                <a:spcPts val="0"/>
              </a:spcAft>
              <a:buClr>
                <a:schemeClr val="dk1"/>
              </a:buClr>
              <a:buSzPts val="1100"/>
              <a:buFont typeface="Arial"/>
              <a:buNone/>
            </a:pPr>
            <a:r>
              <a:rPr lang="en-US">
                <a:solidFill>
                  <a:srgbClr val="FF3300"/>
                </a:solidFill>
                <a:latin typeface="Times New Roman"/>
                <a:ea typeface="Times New Roman"/>
                <a:cs typeface="Times New Roman"/>
                <a:sym typeface="Times New Roman"/>
              </a:rPr>
              <a:t>Chitkara University, Punjab</a:t>
            </a:r>
            <a:endParaRPr u="sng">
              <a:solidFill>
                <a:srgbClr val="FF3300"/>
              </a:solidFill>
            </a:endParaRPr>
          </a:p>
          <a:p>
            <a:pPr indent="0" lvl="0" marL="0" marR="0" rtl="0" algn="ctr">
              <a:spcBef>
                <a:spcPts val="0"/>
              </a:spcBef>
              <a:spcAft>
                <a:spcPts val="0"/>
              </a:spcAft>
              <a:buNone/>
            </a:pPr>
            <a:r>
              <a:t/>
            </a:r>
            <a:endParaRPr sz="1800">
              <a:solidFill>
                <a:srgbClr val="FF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3"/>
          <p:cNvSpPr txBox="1"/>
          <p:nvPr>
            <p:ph type="title"/>
          </p:nvPr>
        </p:nvSpPr>
        <p:spPr>
          <a:xfrm>
            <a:off x="0" y="0"/>
            <a:ext cx="33561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b="1">
              <a:solidFill>
                <a:schemeClr val="lt1"/>
              </a:solidFill>
            </a:endParaRPr>
          </a:p>
        </p:txBody>
      </p:sp>
      <p:sp>
        <p:nvSpPr>
          <p:cNvPr id="114" name="Google Shape;114;p13"/>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15" name="Google Shape;115;p13"/>
          <p:cNvPicPr preferRelativeResize="0"/>
          <p:nvPr/>
        </p:nvPicPr>
        <p:blipFill>
          <a:blip r:embed="rId3">
            <a:alphaModFix/>
          </a:blip>
          <a:stretch>
            <a:fillRect/>
          </a:stretch>
        </p:blipFill>
        <p:spPr>
          <a:xfrm>
            <a:off x="457200" y="1106963"/>
            <a:ext cx="8075950" cy="5055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4"/>
          <p:cNvSpPr txBox="1"/>
          <p:nvPr>
            <p:ph type="title"/>
          </p:nvPr>
        </p:nvSpPr>
        <p:spPr>
          <a:xfrm>
            <a:off x="0" y="0"/>
            <a:ext cx="30978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a:p>
        </p:txBody>
      </p:sp>
      <p:sp>
        <p:nvSpPr>
          <p:cNvPr id="122" name="Google Shape;122;p14"/>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23" name="Google Shape;123;p14"/>
          <p:cNvPicPr preferRelativeResize="0"/>
          <p:nvPr/>
        </p:nvPicPr>
        <p:blipFill>
          <a:blip r:embed="rId3">
            <a:alphaModFix/>
          </a:blip>
          <a:stretch>
            <a:fillRect/>
          </a:stretch>
        </p:blipFill>
        <p:spPr>
          <a:xfrm>
            <a:off x="457200" y="1087800"/>
            <a:ext cx="8312049" cy="52031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5"/>
          <p:cNvSpPr txBox="1"/>
          <p:nvPr>
            <p:ph type="title"/>
          </p:nvPr>
        </p:nvSpPr>
        <p:spPr>
          <a:xfrm>
            <a:off x="0" y="0"/>
            <a:ext cx="31428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a:p>
        </p:txBody>
      </p:sp>
      <p:sp>
        <p:nvSpPr>
          <p:cNvPr id="130" name="Google Shape;130;p15"/>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31" name="Google Shape;131;p15"/>
          <p:cNvPicPr preferRelativeResize="0"/>
          <p:nvPr/>
        </p:nvPicPr>
        <p:blipFill>
          <a:blip r:embed="rId3">
            <a:alphaModFix/>
          </a:blip>
          <a:stretch>
            <a:fillRect/>
          </a:stretch>
        </p:blipFill>
        <p:spPr>
          <a:xfrm>
            <a:off x="432838" y="1108925"/>
            <a:ext cx="8278323" cy="51820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6"/>
          <p:cNvSpPr txBox="1"/>
          <p:nvPr>
            <p:ph type="title"/>
          </p:nvPr>
        </p:nvSpPr>
        <p:spPr>
          <a:xfrm>
            <a:off x="0" y="0"/>
            <a:ext cx="34572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a:p>
        </p:txBody>
      </p:sp>
      <p:sp>
        <p:nvSpPr>
          <p:cNvPr id="138" name="Google Shape;138;p16"/>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39" name="Google Shape;139;p16"/>
          <p:cNvPicPr preferRelativeResize="0"/>
          <p:nvPr/>
        </p:nvPicPr>
        <p:blipFill>
          <a:blip r:embed="rId3">
            <a:alphaModFix/>
          </a:blip>
          <a:stretch>
            <a:fillRect/>
          </a:stretch>
        </p:blipFill>
        <p:spPr>
          <a:xfrm>
            <a:off x="457200" y="1018999"/>
            <a:ext cx="8357023" cy="5231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7"/>
          <p:cNvSpPr txBox="1"/>
          <p:nvPr>
            <p:ph type="title"/>
          </p:nvPr>
        </p:nvSpPr>
        <p:spPr>
          <a:xfrm>
            <a:off x="0" y="0"/>
            <a:ext cx="31878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a:p>
        </p:txBody>
      </p:sp>
      <p:sp>
        <p:nvSpPr>
          <p:cNvPr id="146" name="Google Shape;146;p17"/>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47" name="Google Shape;147;p17"/>
          <p:cNvPicPr preferRelativeResize="0"/>
          <p:nvPr/>
        </p:nvPicPr>
        <p:blipFill>
          <a:blip r:embed="rId3">
            <a:alphaModFix/>
          </a:blip>
          <a:stretch>
            <a:fillRect/>
          </a:stretch>
        </p:blipFill>
        <p:spPr>
          <a:xfrm>
            <a:off x="457200" y="1008437"/>
            <a:ext cx="8390748" cy="5252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8"/>
          <p:cNvSpPr txBox="1"/>
          <p:nvPr>
            <p:ph type="title"/>
          </p:nvPr>
        </p:nvSpPr>
        <p:spPr>
          <a:xfrm>
            <a:off x="0" y="0"/>
            <a:ext cx="32100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a:p>
        </p:txBody>
      </p:sp>
      <p:sp>
        <p:nvSpPr>
          <p:cNvPr id="154" name="Google Shape;154;p18"/>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55" name="Google Shape;155;p18"/>
          <p:cNvPicPr preferRelativeResize="0"/>
          <p:nvPr/>
        </p:nvPicPr>
        <p:blipFill>
          <a:blip r:embed="rId3">
            <a:alphaModFix/>
          </a:blip>
          <a:stretch>
            <a:fillRect/>
          </a:stretch>
        </p:blipFill>
        <p:spPr>
          <a:xfrm>
            <a:off x="386000" y="1140224"/>
            <a:ext cx="8371999" cy="5240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9"/>
          <p:cNvSpPr txBox="1"/>
          <p:nvPr>
            <p:ph type="title"/>
          </p:nvPr>
        </p:nvSpPr>
        <p:spPr>
          <a:xfrm>
            <a:off x="0" y="0"/>
            <a:ext cx="18969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Results</a:t>
            </a:r>
            <a:endParaRPr/>
          </a:p>
        </p:txBody>
      </p:sp>
      <p:sp>
        <p:nvSpPr>
          <p:cNvPr id="162" name="Google Shape;162;p19"/>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63" name="Google Shape;163;p19"/>
          <p:cNvPicPr preferRelativeResize="0"/>
          <p:nvPr/>
        </p:nvPicPr>
        <p:blipFill>
          <a:blip r:embed="rId3">
            <a:alphaModFix/>
          </a:blip>
          <a:stretch>
            <a:fillRect/>
          </a:stretch>
        </p:blipFill>
        <p:spPr>
          <a:xfrm>
            <a:off x="316300" y="1248125"/>
            <a:ext cx="8511398" cy="40384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0"/>
          <p:cNvSpPr txBox="1"/>
          <p:nvPr>
            <p:ph type="title"/>
          </p:nvPr>
        </p:nvSpPr>
        <p:spPr>
          <a:xfrm>
            <a:off x="0" y="0"/>
            <a:ext cx="19644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Results</a:t>
            </a:r>
            <a:endParaRPr b="1">
              <a:solidFill>
                <a:schemeClr val="lt1"/>
              </a:solidFill>
            </a:endParaRPr>
          </a:p>
        </p:txBody>
      </p:sp>
      <p:sp>
        <p:nvSpPr>
          <p:cNvPr id="170" name="Google Shape;170;p20"/>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71" name="Google Shape;171;p20"/>
          <p:cNvPicPr preferRelativeResize="0"/>
          <p:nvPr/>
        </p:nvPicPr>
        <p:blipFill>
          <a:blip r:embed="rId3">
            <a:alphaModFix/>
          </a:blip>
          <a:stretch>
            <a:fillRect/>
          </a:stretch>
        </p:blipFill>
        <p:spPr>
          <a:xfrm>
            <a:off x="235763" y="1223450"/>
            <a:ext cx="8672477" cy="41417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1"/>
          <p:cNvSpPr txBox="1"/>
          <p:nvPr>
            <p:ph type="title"/>
          </p:nvPr>
        </p:nvSpPr>
        <p:spPr>
          <a:xfrm>
            <a:off x="202025" y="0"/>
            <a:ext cx="50397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Conclusion</a:t>
            </a:r>
            <a:endParaRPr>
              <a:solidFill>
                <a:schemeClr val="lt1"/>
              </a:solidFill>
            </a:endParaRPr>
          </a:p>
        </p:txBody>
      </p:sp>
      <p:sp>
        <p:nvSpPr>
          <p:cNvPr id="177" name="Google Shape;177;p21"/>
          <p:cNvSpPr txBox="1"/>
          <p:nvPr>
            <p:ph idx="1" type="body"/>
          </p:nvPr>
        </p:nvSpPr>
        <p:spPr>
          <a:xfrm>
            <a:off x="457200" y="1214475"/>
            <a:ext cx="82296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3200"/>
              <a:buNone/>
            </a:pPr>
            <a:r>
              <a:rPr lang="en-US" sz="1800"/>
              <a:t>In conclusion, the GitHub Profile Viewer project combines the power of HTML, CSS, JavaScript, and Tailwind  to address the challenges developers face in navigating GitHub profiles. The motivation behind this initiative is rooted in the aim to streamline and enhance the user experience, providing a visually appealing and intuitive platform for exploring and understanding a developer's contributions. By leveraging these web technologies, the project aspires to foster a more connected and supportive coding community. The theme plan revolves around creating a seamless interface that not only showcases the technical prowess of developers but also contributes to the overall accessibility and usability of GitHub profiles. Through thoughtful design and interactive elements, the GitHub Profile Viewer seeks to empower users with a comprehensive and engaging tool for exploring the rich tapestry of collaborative coding efforts on GitHub.</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2"/>
          <p:cNvSpPr txBox="1"/>
          <p:nvPr>
            <p:ph type="title"/>
          </p:nvPr>
        </p:nvSpPr>
        <p:spPr>
          <a:xfrm>
            <a:off x="314275" y="0"/>
            <a:ext cx="61626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br>
              <a:rPr b="1" lang="en-US"/>
            </a:br>
            <a:r>
              <a:rPr b="1" lang="en-US">
                <a:solidFill>
                  <a:schemeClr val="lt1"/>
                </a:solidFill>
              </a:rPr>
              <a:t>References</a:t>
            </a:r>
            <a:br>
              <a:rPr b="1" lang="en-US"/>
            </a:br>
            <a:endParaRPr/>
          </a:p>
        </p:txBody>
      </p:sp>
      <p:sp>
        <p:nvSpPr>
          <p:cNvPr id="183" name="Google Shape;183;p22"/>
          <p:cNvSpPr txBox="1"/>
          <p:nvPr>
            <p:ph idx="1" type="body"/>
          </p:nvPr>
        </p:nvSpPr>
        <p:spPr>
          <a:xfrm>
            <a:off x="457200" y="1371600"/>
            <a:ext cx="8229600" cy="4525963"/>
          </a:xfrm>
          <a:prstGeom prst="rect">
            <a:avLst/>
          </a:prstGeom>
          <a:noFill/>
          <a:ln>
            <a:noFill/>
          </a:ln>
        </p:spPr>
        <p:txBody>
          <a:bodyPr anchorCtr="0" anchor="t" bIns="45700" lIns="91425" spcFirstLastPara="1" rIns="91425" wrap="square" tIns="45700">
            <a:noAutofit/>
          </a:bodyPr>
          <a:lstStyle/>
          <a:p>
            <a:pPr indent="-381000" lvl="0" marL="342900" rtl="0" algn="l">
              <a:spcBef>
                <a:spcPts val="0"/>
              </a:spcBef>
              <a:spcAft>
                <a:spcPts val="0"/>
              </a:spcAft>
              <a:buClr>
                <a:schemeClr val="dk1"/>
              </a:buClr>
              <a:buSzPts val="3800"/>
              <a:buChar char="•"/>
            </a:pPr>
            <a:r>
              <a:rPr lang="en-US" sz="1700" u="sng">
                <a:solidFill>
                  <a:schemeClr val="hlink"/>
                </a:solidFill>
                <a:latin typeface="Arial"/>
                <a:ea typeface="Arial"/>
                <a:cs typeface="Arial"/>
                <a:sym typeface="Arial"/>
                <a:hlinkClick r:id="rId3"/>
              </a:rPr>
              <a:t>https://gh-profile-viewer.vercel.app/</a:t>
            </a:r>
            <a:endParaRPr sz="3800"/>
          </a:p>
          <a:p>
            <a:pPr indent="-419100" lvl="0" marL="342900" rtl="0" algn="l">
              <a:spcBef>
                <a:spcPts val="0"/>
              </a:spcBef>
              <a:spcAft>
                <a:spcPts val="0"/>
              </a:spcAft>
              <a:buSzPts val="4400"/>
              <a:buChar char="•"/>
            </a:pPr>
            <a:r>
              <a:rPr lang="en-US" sz="1700" u="sng">
                <a:solidFill>
                  <a:schemeClr val="hlink"/>
                </a:solidFill>
                <a:latin typeface="Arial"/>
                <a:ea typeface="Arial"/>
                <a:cs typeface="Arial"/>
                <a:sym typeface="Arial"/>
                <a:hlinkClick r:id="rId4"/>
              </a:rPr>
              <a:t>https://www.w3schools.com/html/</a:t>
            </a:r>
            <a:endParaRPr sz="4400"/>
          </a:p>
          <a:p>
            <a:pPr indent="-419100" lvl="0" marL="342900" rtl="0" algn="l">
              <a:spcBef>
                <a:spcPts val="0"/>
              </a:spcBef>
              <a:spcAft>
                <a:spcPts val="0"/>
              </a:spcAft>
              <a:buSzPts val="4400"/>
              <a:buChar char="•"/>
            </a:pPr>
            <a:r>
              <a:rPr lang="en-US" sz="1700" u="sng">
                <a:solidFill>
                  <a:schemeClr val="hlink"/>
                </a:solidFill>
                <a:latin typeface="Arial"/>
                <a:ea typeface="Arial"/>
                <a:cs typeface="Arial"/>
                <a:sym typeface="Arial"/>
                <a:hlinkClick r:id="rId5"/>
              </a:rPr>
              <a:t>https://www.w3schools.com/css/default.asp</a:t>
            </a:r>
            <a:endParaRPr sz="4400"/>
          </a:p>
          <a:p>
            <a:pPr indent="-419100" lvl="0" marL="342900" rtl="0" algn="l">
              <a:spcBef>
                <a:spcPts val="0"/>
              </a:spcBef>
              <a:spcAft>
                <a:spcPts val="0"/>
              </a:spcAft>
              <a:buSzPts val="4400"/>
              <a:buChar char="•"/>
            </a:pPr>
            <a:r>
              <a:rPr lang="en-US" sz="1700" u="sng">
                <a:solidFill>
                  <a:schemeClr val="hlink"/>
                </a:solidFill>
                <a:latin typeface="Arial"/>
                <a:ea typeface="Arial"/>
                <a:cs typeface="Arial"/>
                <a:sym typeface="Arial"/>
                <a:hlinkClick r:id="rId6"/>
              </a:rPr>
              <a:t>https://www.w3schools.com/js/default.asp</a:t>
            </a:r>
            <a:endParaRPr sz="4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5"/>
          <p:cNvSpPr txBox="1"/>
          <p:nvPr>
            <p:ph type="title"/>
          </p:nvPr>
        </p:nvSpPr>
        <p:spPr>
          <a:xfrm>
            <a:off x="163625" y="0"/>
            <a:ext cx="60960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sz="3200">
                <a:solidFill>
                  <a:schemeClr val="lt1"/>
                </a:solidFill>
              </a:rPr>
              <a:t>Introduction</a:t>
            </a:r>
            <a:endParaRPr b="1">
              <a:solidFill>
                <a:schemeClr val="lt1"/>
              </a:solidFill>
            </a:endParaRPr>
          </a:p>
        </p:txBody>
      </p:sp>
      <p:sp>
        <p:nvSpPr>
          <p:cNvPr id="55" name="Google Shape;55;p5"/>
          <p:cNvSpPr txBox="1"/>
          <p:nvPr/>
        </p:nvSpPr>
        <p:spPr>
          <a:xfrm>
            <a:off x="163625" y="838200"/>
            <a:ext cx="8686800" cy="5952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r>
              <a:rPr b="1" lang="en-US" sz="1500">
                <a:solidFill>
                  <a:schemeClr val="dk1"/>
                </a:solidFill>
                <a:latin typeface="Calibri"/>
                <a:ea typeface="Calibri"/>
                <a:cs typeface="Calibri"/>
                <a:sym typeface="Calibri"/>
              </a:rPr>
              <a:t>Pr</a:t>
            </a:r>
            <a:r>
              <a:rPr b="1" lang="en-US" sz="1500">
                <a:solidFill>
                  <a:schemeClr val="dk1"/>
                </a:solidFill>
                <a:latin typeface="Calibri"/>
                <a:ea typeface="Calibri"/>
                <a:cs typeface="Calibri"/>
                <a:sym typeface="Calibri"/>
              </a:rPr>
              <a:t>oblem Statement:-</a:t>
            </a:r>
            <a:r>
              <a:rPr b="1" lang="en-US" sz="1500">
                <a:solidFill>
                  <a:schemeClr val="dk1"/>
                </a:solidFill>
                <a:latin typeface="Calibri"/>
                <a:ea typeface="Calibri"/>
                <a:cs typeface="Calibri"/>
                <a:sym typeface="Calibri"/>
              </a:rPr>
              <a:t> </a:t>
            </a:r>
            <a:r>
              <a:rPr lang="en-US" sz="1500">
                <a:solidFill>
                  <a:schemeClr val="dk1"/>
                </a:solidFill>
                <a:latin typeface="Calibri"/>
                <a:ea typeface="Calibri"/>
                <a:cs typeface="Calibri"/>
                <a:sym typeface="Calibri"/>
              </a:rPr>
              <a:t>The standard GitHub profile page lacks personalization, hindering developers from effectively showcasing their skills. To overcome this, a dedicated GitHub profile viewer website is needed, providing a customizable platform for enhanced self-promotion and collaboration. How can we create a solution that allows developers to make a lasting impression in the competitive software development landscape?</a:t>
            </a:r>
            <a:endParaRPr sz="15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800"/>
              <a:buFont typeface="Arial"/>
              <a:buNone/>
            </a:pPr>
            <a:r>
              <a:rPr b="1" lang="en-US" sz="1500">
                <a:solidFill>
                  <a:schemeClr val="dk1"/>
                </a:solidFill>
                <a:latin typeface="Calibri"/>
                <a:ea typeface="Calibri"/>
                <a:cs typeface="Calibri"/>
                <a:sym typeface="Calibri"/>
              </a:rPr>
              <a:t>Solution -</a:t>
            </a:r>
            <a:r>
              <a:rPr lang="en-US" sz="1500">
                <a:solidFill>
                  <a:schemeClr val="dk1"/>
                </a:solidFill>
                <a:latin typeface="Calibri"/>
                <a:ea typeface="Calibri"/>
                <a:cs typeface="Calibri"/>
                <a:sym typeface="Calibri"/>
              </a:rPr>
              <a:t> </a:t>
            </a:r>
            <a:r>
              <a:rPr lang="en-US" sz="1300">
                <a:solidFill>
                  <a:schemeClr val="dk1"/>
                </a:solidFill>
                <a:highlight>
                  <a:schemeClr val="lt1"/>
                </a:highlight>
                <a:latin typeface="Roboto"/>
                <a:ea typeface="Roboto"/>
                <a:cs typeface="Roboto"/>
                <a:sym typeface="Roboto"/>
              </a:rPr>
              <a:t>We aim to overcome the limitations of the standard GitHub profile, providing developers with a tool to showcase their skills effectively in the competitive software development landscape by allowing them to</a:t>
            </a:r>
            <a:endParaRPr sz="2100">
              <a:solidFill>
                <a:schemeClr val="dk1"/>
              </a:solidFill>
              <a:highlight>
                <a:schemeClr val="lt1"/>
              </a:highlight>
              <a:latin typeface="Calibri"/>
              <a:ea typeface="Calibri"/>
              <a:cs typeface="Calibri"/>
              <a:sym typeface="Calibri"/>
            </a:endParaRPr>
          </a:p>
          <a:p>
            <a:pPr indent="-228600" lvl="0" marL="457200" rtl="0" algn="l">
              <a:lnSpc>
                <a:spcPct val="115000"/>
              </a:lnSpc>
              <a:spcBef>
                <a:spcPts val="150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Personalized Profiles:</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Develop a dedicated GitHub profile viewer website using HTML, CSS, JavaScript, and Tailwind CSS.</a:t>
            </a:r>
            <a:endParaRPr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Allow developers to customize their profiles for a unique and visually appealing representation.</a:t>
            </a:r>
            <a:endParaRPr sz="1300">
              <a:solidFill>
                <a:schemeClr val="dk1"/>
              </a:solidFill>
              <a:highlight>
                <a:schemeClr val="lt1"/>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Dynamic Showcase:</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Enable dynamic display of skills, projects, and achievements to create an engaging project portfolio.</a:t>
            </a:r>
            <a:endParaRPr sz="1300">
              <a:solidFill>
                <a:schemeClr val="dk1"/>
              </a:solidFill>
              <a:highlight>
                <a:schemeClr val="lt1"/>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Responsive Design:</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Utilize HTML, CSS, JavaScript, and Tailwind CSS for a responsive and seamless user experience.</a:t>
            </a:r>
            <a:endParaRPr sz="1300">
              <a:solidFill>
                <a:schemeClr val="dk1"/>
              </a:solidFill>
              <a:highlight>
                <a:schemeClr val="lt1"/>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Effective Self-Promotion:</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Empower developers to emphasize their strengths, coding style, and personality for better self-promotion.</a:t>
            </a:r>
            <a:endParaRPr sz="1300">
              <a:solidFill>
                <a:schemeClr val="dk1"/>
              </a:solidFill>
              <a:highlight>
                <a:schemeClr val="lt1"/>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Lasting Impression:</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Create a visually striking platform to help developers stand out and leave a lasting impression.</a:t>
            </a:r>
            <a:endParaRPr sz="1300">
              <a:solidFill>
                <a:schemeClr val="dk1"/>
              </a:solidFill>
              <a:highlight>
                <a:schemeClr val="lt1"/>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Collaboration Hub:</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Facilitate collaboration by centralizing profiles, making it easier for developers to connect.</a:t>
            </a:r>
            <a:endParaRPr sz="1300">
              <a:solidFill>
                <a:schemeClr val="dk1"/>
              </a:solidFill>
              <a:highlight>
                <a:schemeClr val="lt1"/>
              </a:highlight>
              <a:latin typeface="Roboto"/>
              <a:ea typeface="Roboto"/>
              <a:cs typeface="Roboto"/>
              <a:sym typeface="Roboto"/>
            </a:endParaRPr>
          </a:p>
          <a:p>
            <a:pPr indent="0" lvl="0" marL="0" marR="0" rtl="0" algn="l">
              <a:lnSpc>
                <a:spcPct val="100000"/>
              </a:lnSpc>
              <a:spcBef>
                <a:spcPts val="1500"/>
              </a:spcBef>
              <a:spcAft>
                <a:spcPts val="0"/>
              </a:spcAft>
              <a:buClr>
                <a:schemeClr val="dk1"/>
              </a:buClr>
              <a:buSzPts val="1800"/>
              <a:buFont typeface="Arial"/>
              <a:buNone/>
            </a:pPr>
            <a:r>
              <a:t/>
            </a:r>
            <a:endParaRPr sz="2100">
              <a:solidFill>
                <a:schemeClr val="dk1"/>
              </a:solidFill>
              <a:latin typeface="Calibri"/>
              <a:ea typeface="Calibri"/>
              <a:cs typeface="Calibri"/>
              <a:sym typeface="Calibri"/>
            </a:endParaRPr>
          </a:p>
          <a:p>
            <a:pPr indent="0" lvl="0" marL="0" marR="0" rtl="0" algn="just">
              <a:spcBef>
                <a:spcPts val="0"/>
              </a:spcBef>
              <a:spcAft>
                <a:spcPts val="0"/>
              </a:spcAft>
              <a:buNone/>
            </a:pPr>
            <a:r>
              <a:t/>
            </a:r>
            <a:endParaRPr sz="7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3"/>
          <p:cNvSpPr txBox="1"/>
          <p:nvPr>
            <p:ph type="title"/>
          </p:nvPr>
        </p:nvSpPr>
        <p:spPr>
          <a:xfrm>
            <a:off x="0" y="0"/>
            <a:ext cx="64770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90" name="Google Shape;190;p23"/>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91" name="Google Shape;191;p23"/>
          <p:cNvPicPr preferRelativeResize="0"/>
          <p:nvPr/>
        </p:nvPicPr>
        <p:blipFill>
          <a:blip r:embed="rId3">
            <a:alphaModFix/>
          </a:blip>
          <a:stretch>
            <a:fillRect/>
          </a:stretch>
        </p:blipFill>
        <p:spPr>
          <a:xfrm>
            <a:off x="457200" y="2301100"/>
            <a:ext cx="8229600" cy="2255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6"/>
          <p:cNvSpPr txBox="1"/>
          <p:nvPr>
            <p:ph type="title"/>
          </p:nvPr>
        </p:nvSpPr>
        <p:spPr>
          <a:xfrm>
            <a:off x="190800" y="0"/>
            <a:ext cx="64770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Motivation of Research</a:t>
            </a:r>
            <a:endParaRPr>
              <a:solidFill>
                <a:schemeClr val="lt1"/>
              </a:solidFill>
            </a:endParaRPr>
          </a:p>
        </p:txBody>
      </p:sp>
      <p:sp>
        <p:nvSpPr>
          <p:cNvPr id="61" name="Google Shape;61;p6"/>
          <p:cNvSpPr txBox="1"/>
          <p:nvPr>
            <p:ph idx="1" type="body"/>
          </p:nvPr>
        </p:nvSpPr>
        <p:spPr>
          <a:xfrm>
            <a:off x="-875500" y="1382825"/>
            <a:ext cx="9876600" cy="4526100"/>
          </a:xfrm>
          <a:prstGeom prst="rect">
            <a:avLst/>
          </a:prstGeom>
          <a:noFill/>
          <a:ln>
            <a:noFill/>
          </a:ln>
        </p:spPr>
        <p:txBody>
          <a:bodyPr anchorCtr="0" anchor="t" bIns="45700" lIns="91425" spcFirstLastPara="1" rIns="91425" wrap="square" tIns="45700">
            <a:noAutofit/>
          </a:bodyPr>
          <a:lstStyle/>
          <a:p>
            <a:pPr indent="-222250" lvl="2" marL="1136650" rtl="0" algn="just">
              <a:spcBef>
                <a:spcPts val="0"/>
              </a:spcBef>
              <a:spcAft>
                <a:spcPts val="0"/>
              </a:spcAft>
              <a:buClr>
                <a:schemeClr val="dk1"/>
              </a:buClr>
              <a:buSzPts val="2800"/>
              <a:buFont typeface="Arial"/>
              <a:buNone/>
            </a:pPr>
            <a:r>
              <a:rPr lang="en-US" sz="1700"/>
              <a:t>   The motivation behind creating this API stems from the recognition of a growing need for developers to have a more personalized and dynamic platform to showcase their skills and projects. The standard GitHub profile page offers limited customization options, hindering developers from presenting a comprehensive and visually appealing representation of their coding journey. By developing this API, we aim to empower developers with a dedicated GitHub profile viewer website that leverages technologies like HTML, CSS, JavaScript, and Tailwind CSS. The goal is to provide a customizable space where developers can not only display their skills and contributions dynamically but also tailor the design to reflect their unique coding style. This initiative is driven by a desire to enhance self-promotion, collaboration, and overall visibility within the competitive landscape of software development, enabling developers to make a lasting and impactful impression on potential collaborators, employers, and the broader coding community.</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7"/>
          <p:cNvSpPr txBox="1"/>
          <p:nvPr>
            <p:ph type="title"/>
          </p:nvPr>
        </p:nvSpPr>
        <p:spPr>
          <a:xfrm>
            <a:off x="152400" y="0"/>
            <a:ext cx="63246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Tools &amp; Technologies</a:t>
            </a:r>
            <a:endParaRPr>
              <a:solidFill>
                <a:schemeClr val="lt1"/>
              </a:solidFill>
            </a:endParaRPr>
          </a:p>
        </p:txBody>
      </p:sp>
      <p:sp>
        <p:nvSpPr>
          <p:cNvPr id="67" name="Google Shape;67;p7"/>
          <p:cNvSpPr txBox="1"/>
          <p:nvPr>
            <p:ph idx="1" type="body"/>
          </p:nvPr>
        </p:nvSpPr>
        <p:spPr>
          <a:xfrm>
            <a:off x="457200" y="1034875"/>
            <a:ext cx="8229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US" sz="1100"/>
              <a:t>1 . HTML (Hypertext Markup Language)</a:t>
            </a:r>
            <a:endParaRPr b="1" sz="1100"/>
          </a:p>
          <a:p>
            <a:pPr indent="0" lvl="0" marL="0" rtl="0" algn="l">
              <a:lnSpc>
                <a:spcPct val="115000"/>
              </a:lnSpc>
              <a:spcBef>
                <a:spcPts val="0"/>
              </a:spcBef>
              <a:spcAft>
                <a:spcPts val="0"/>
              </a:spcAft>
              <a:buClr>
                <a:schemeClr val="dk1"/>
              </a:buClr>
              <a:buSzPts val="1100"/>
              <a:buFont typeface="Arial"/>
              <a:buNone/>
            </a:pPr>
            <a:r>
              <a:rPr lang="en-US" sz="1100"/>
              <a:t>  - Foundation of web development for structuring content on a webpage.</a:t>
            </a:r>
            <a:endParaRPr sz="1100"/>
          </a:p>
          <a:p>
            <a:pPr indent="0" lvl="0" marL="0" rtl="0" algn="l">
              <a:lnSpc>
                <a:spcPct val="115000"/>
              </a:lnSpc>
              <a:spcBef>
                <a:spcPts val="0"/>
              </a:spcBef>
              <a:spcAft>
                <a:spcPts val="0"/>
              </a:spcAft>
              <a:buClr>
                <a:schemeClr val="dk1"/>
              </a:buClr>
              <a:buSzPts val="1100"/>
              <a:buFont typeface="Arial"/>
              <a:buNone/>
            </a:pPr>
            <a:r>
              <a:rPr lang="en-US" sz="1100"/>
              <a:t>  - Utilizes tags to define elements such as headings, paragraphs, images, and links.</a:t>
            </a:r>
            <a:endParaRPr sz="1100"/>
          </a:p>
          <a:p>
            <a:pPr indent="0" lvl="0" marL="0" rtl="0" algn="l">
              <a:lnSpc>
                <a:spcPct val="115000"/>
              </a:lnSpc>
              <a:spcBef>
                <a:spcPts val="0"/>
              </a:spcBef>
              <a:spcAft>
                <a:spcPts val="0"/>
              </a:spcAft>
              <a:buClr>
                <a:schemeClr val="dk1"/>
              </a:buClr>
              <a:buSzPts val="1100"/>
              <a:buFont typeface="Arial"/>
              <a:buNone/>
            </a:pPr>
            <a:r>
              <a:rPr lang="en-US" sz="1100"/>
              <a:t>  - Provides the basic structure for creating web pages and is essential for building the user interface.</a:t>
            </a:r>
            <a:endParaRPr sz="1100"/>
          </a:p>
          <a:p>
            <a:pPr indent="0" lvl="0" marL="0" rtl="0" algn="l">
              <a:lnSpc>
                <a:spcPct val="115000"/>
              </a:lnSpc>
              <a:spcBef>
                <a:spcPts val="0"/>
              </a:spcBef>
              <a:spcAft>
                <a:spcPts val="0"/>
              </a:spcAft>
              <a:buClr>
                <a:schemeClr val="dk1"/>
              </a:buClr>
              <a:buSzPts val="1100"/>
              <a:buFont typeface="Arial"/>
              <a:buNone/>
            </a:pPr>
            <a:r>
              <a:t/>
            </a:r>
            <a:endParaRPr sz="1100"/>
          </a:p>
          <a:p>
            <a:pPr indent="0" lvl="0" marL="0" rtl="0" algn="l">
              <a:lnSpc>
                <a:spcPct val="115000"/>
              </a:lnSpc>
              <a:spcBef>
                <a:spcPts val="0"/>
              </a:spcBef>
              <a:spcAft>
                <a:spcPts val="0"/>
              </a:spcAft>
              <a:buClr>
                <a:schemeClr val="dk1"/>
              </a:buClr>
              <a:buSzPts val="1100"/>
              <a:buFont typeface="Arial"/>
              <a:buNone/>
            </a:pPr>
            <a:r>
              <a:rPr b="1" lang="en-US" sz="1100"/>
              <a:t>2. CSS (Cascading Style Sheets)</a:t>
            </a:r>
            <a:endParaRPr b="1" sz="1100"/>
          </a:p>
          <a:p>
            <a:pPr indent="0" lvl="0" marL="0" rtl="0" algn="l">
              <a:lnSpc>
                <a:spcPct val="115000"/>
              </a:lnSpc>
              <a:spcBef>
                <a:spcPts val="0"/>
              </a:spcBef>
              <a:spcAft>
                <a:spcPts val="0"/>
              </a:spcAft>
              <a:buClr>
                <a:schemeClr val="dk1"/>
              </a:buClr>
              <a:buSzPts val="1100"/>
              <a:buFont typeface="Arial"/>
              <a:buNone/>
            </a:pPr>
            <a:r>
              <a:rPr lang="en-US" sz="1100"/>
              <a:t>  - Stylesheet language used for describing the presentation of a document written in HTML.</a:t>
            </a:r>
            <a:endParaRPr sz="1100"/>
          </a:p>
          <a:p>
            <a:pPr indent="0" lvl="0" marL="0" rtl="0" algn="l">
              <a:lnSpc>
                <a:spcPct val="115000"/>
              </a:lnSpc>
              <a:spcBef>
                <a:spcPts val="0"/>
              </a:spcBef>
              <a:spcAft>
                <a:spcPts val="0"/>
              </a:spcAft>
              <a:buClr>
                <a:schemeClr val="dk1"/>
              </a:buClr>
              <a:buSzPts val="1100"/>
              <a:buFont typeface="Arial"/>
              <a:buNone/>
            </a:pPr>
            <a:r>
              <a:rPr lang="en-US" sz="1100"/>
              <a:t>  - Enables the separation of content and presentation, allowing for consistent styling across multiple pages.</a:t>
            </a:r>
            <a:endParaRPr sz="1100"/>
          </a:p>
          <a:p>
            <a:pPr indent="0" lvl="0" marL="0" rtl="0" algn="l">
              <a:lnSpc>
                <a:spcPct val="115000"/>
              </a:lnSpc>
              <a:spcBef>
                <a:spcPts val="0"/>
              </a:spcBef>
              <a:spcAft>
                <a:spcPts val="0"/>
              </a:spcAft>
              <a:buClr>
                <a:schemeClr val="dk1"/>
              </a:buClr>
              <a:buSzPts val="1100"/>
              <a:buFont typeface="Arial"/>
              <a:buNone/>
            </a:pPr>
            <a:r>
              <a:rPr lang="en-US" sz="1100"/>
              <a:t>  - Includes selectors, properties, and values to define the visual appearance, layout, and design of HTML elements.</a:t>
            </a:r>
            <a:endParaRPr sz="1100"/>
          </a:p>
          <a:p>
            <a:pPr indent="0" lvl="0" marL="0" rtl="0" algn="l">
              <a:lnSpc>
                <a:spcPct val="115000"/>
              </a:lnSpc>
              <a:spcBef>
                <a:spcPts val="0"/>
              </a:spcBef>
              <a:spcAft>
                <a:spcPts val="0"/>
              </a:spcAft>
              <a:buClr>
                <a:schemeClr val="dk1"/>
              </a:buClr>
              <a:buSzPts val="1100"/>
              <a:buFont typeface="Arial"/>
              <a:buNone/>
            </a:pPr>
            <a:r>
              <a:t/>
            </a:r>
            <a:endParaRPr sz="1100"/>
          </a:p>
          <a:p>
            <a:pPr indent="0" lvl="0" marL="0" rtl="0" algn="l">
              <a:lnSpc>
                <a:spcPct val="115000"/>
              </a:lnSpc>
              <a:spcBef>
                <a:spcPts val="0"/>
              </a:spcBef>
              <a:spcAft>
                <a:spcPts val="0"/>
              </a:spcAft>
              <a:buClr>
                <a:schemeClr val="dk1"/>
              </a:buClr>
              <a:buSzPts val="1100"/>
              <a:buFont typeface="Arial"/>
              <a:buNone/>
            </a:pPr>
            <a:r>
              <a:rPr b="1" lang="en-US" sz="1100"/>
              <a:t>3. JavaScript</a:t>
            </a:r>
            <a:endParaRPr b="1" sz="1100"/>
          </a:p>
          <a:p>
            <a:pPr indent="0" lvl="0" marL="0" rtl="0" algn="l">
              <a:lnSpc>
                <a:spcPct val="115000"/>
              </a:lnSpc>
              <a:spcBef>
                <a:spcPts val="0"/>
              </a:spcBef>
              <a:spcAft>
                <a:spcPts val="0"/>
              </a:spcAft>
              <a:buClr>
                <a:schemeClr val="dk1"/>
              </a:buClr>
              <a:buSzPts val="1100"/>
              <a:buFont typeface="Arial"/>
              <a:buNone/>
            </a:pPr>
            <a:r>
              <a:rPr lang="en-US" sz="1100"/>
              <a:t>  - Versatile scripting language primarily used for enhancing interactivity and dynamic behavior on web pages.</a:t>
            </a:r>
            <a:endParaRPr sz="1100"/>
          </a:p>
          <a:p>
            <a:pPr indent="0" lvl="0" marL="0" rtl="0" algn="l">
              <a:lnSpc>
                <a:spcPct val="115000"/>
              </a:lnSpc>
              <a:spcBef>
                <a:spcPts val="0"/>
              </a:spcBef>
              <a:spcAft>
                <a:spcPts val="0"/>
              </a:spcAft>
              <a:buClr>
                <a:schemeClr val="dk1"/>
              </a:buClr>
              <a:buSzPts val="1100"/>
              <a:buFont typeface="Arial"/>
              <a:buNone/>
            </a:pPr>
            <a:r>
              <a:rPr lang="en-US" sz="1100"/>
              <a:t>  - Allows for client-side scripting, enabling the creation of responsive and interactive user interfaces.</a:t>
            </a:r>
            <a:endParaRPr sz="1100"/>
          </a:p>
          <a:p>
            <a:pPr indent="0" lvl="0" marL="0" rtl="0" algn="l">
              <a:lnSpc>
                <a:spcPct val="115000"/>
              </a:lnSpc>
              <a:spcBef>
                <a:spcPts val="0"/>
              </a:spcBef>
              <a:spcAft>
                <a:spcPts val="0"/>
              </a:spcAft>
              <a:buClr>
                <a:schemeClr val="dk1"/>
              </a:buClr>
              <a:buSzPts val="1100"/>
              <a:buFont typeface="Arial"/>
              <a:buNone/>
            </a:pPr>
            <a:r>
              <a:rPr lang="en-US" sz="1100"/>
              <a:t>  - Supports event-driven programming and can manipulate the Document Object Model (DOM) for real-time updates.</a:t>
            </a:r>
            <a:endParaRPr sz="1100"/>
          </a:p>
          <a:p>
            <a:pPr indent="0" lvl="0" marL="0" rtl="0" algn="l">
              <a:lnSpc>
                <a:spcPct val="115000"/>
              </a:lnSpc>
              <a:spcBef>
                <a:spcPts val="0"/>
              </a:spcBef>
              <a:spcAft>
                <a:spcPts val="0"/>
              </a:spcAft>
              <a:buClr>
                <a:schemeClr val="dk1"/>
              </a:buClr>
              <a:buSzPts val="1100"/>
              <a:buFont typeface="Arial"/>
              <a:buNone/>
            </a:pPr>
            <a:r>
              <a:t/>
            </a:r>
            <a:endParaRPr sz="1100"/>
          </a:p>
          <a:p>
            <a:pPr indent="0" lvl="0" marL="0" rtl="0" algn="l">
              <a:lnSpc>
                <a:spcPct val="115000"/>
              </a:lnSpc>
              <a:spcBef>
                <a:spcPts val="0"/>
              </a:spcBef>
              <a:spcAft>
                <a:spcPts val="0"/>
              </a:spcAft>
              <a:buClr>
                <a:schemeClr val="dk1"/>
              </a:buClr>
              <a:buSzPts val="1100"/>
              <a:buFont typeface="Arial"/>
              <a:buNone/>
            </a:pPr>
            <a:r>
              <a:rPr b="1" lang="en-US" sz="1100"/>
              <a:t>4. Tailwind CSS</a:t>
            </a:r>
            <a:endParaRPr b="1" sz="1100"/>
          </a:p>
          <a:p>
            <a:pPr indent="0" lvl="0" marL="0" rtl="0" algn="l">
              <a:lnSpc>
                <a:spcPct val="115000"/>
              </a:lnSpc>
              <a:spcBef>
                <a:spcPts val="0"/>
              </a:spcBef>
              <a:spcAft>
                <a:spcPts val="0"/>
              </a:spcAft>
              <a:buClr>
                <a:schemeClr val="dk1"/>
              </a:buClr>
              <a:buSzPts val="1100"/>
              <a:buFont typeface="Arial"/>
              <a:buNone/>
            </a:pPr>
            <a:r>
              <a:rPr lang="en-US" sz="1100"/>
              <a:t>  - Utility-first CSS framework designed to streamline the styling process.</a:t>
            </a:r>
            <a:endParaRPr sz="1100"/>
          </a:p>
          <a:p>
            <a:pPr indent="0" lvl="0" marL="0" rtl="0" algn="l">
              <a:lnSpc>
                <a:spcPct val="115000"/>
              </a:lnSpc>
              <a:spcBef>
                <a:spcPts val="0"/>
              </a:spcBef>
              <a:spcAft>
                <a:spcPts val="0"/>
              </a:spcAft>
              <a:buClr>
                <a:schemeClr val="dk1"/>
              </a:buClr>
              <a:buSzPts val="1100"/>
              <a:buFont typeface="Arial"/>
              <a:buNone/>
            </a:pPr>
            <a:r>
              <a:rPr lang="en-US" sz="1100"/>
              <a:t>  - Utilizes pre-defined utility classes for common styles, reducing the need for custom CSS.</a:t>
            </a:r>
            <a:endParaRPr sz="1100"/>
          </a:p>
          <a:p>
            <a:pPr indent="0" lvl="0" marL="0" rtl="0" algn="l">
              <a:lnSpc>
                <a:spcPct val="115000"/>
              </a:lnSpc>
              <a:spcBef>
                <a:spcPts val="0"/>
              </a:spcBef>
              <a:spcAft>
                <a:spcPts val="0"/>
              </a:spcAft>
              <a:buClr>
                <a:schemeClr val="dk1"/>
              </a:buClr>
              <a:buSzPts val="1100"/>
              <a:buFont typeface="Arial"/>
              <a:buNone/>
            </a:pPr>
            <a:r>
              <a:rPr lang="en-US" sz="1100"/>
              <a:t>  - Offers a modular and highly customizable approach to styling, facilitating rapid development and consistent design patterns.</a:t>
            </a:r>
            <a:endParaRPr sz="1100"/>
          </a:p>
          <a:p>
            <a:pPr indent="0" lvl="0" marL="457200" rtl="0" algn="l">
              <a:spcBef>
                <a:spcPts val="0"/>
              </a:spcBef>
              <a:spcAft>
                <a:spcPts val="0"/>
              </a:spcAft>
              <a:buNone/>
            </a:pPr>
            <a:r>
              <a:t/>
            </a:r>
            <a:endParaRPr sz="1100"/>
          </a:p>
        </p:txBody>
      </p:sp>
      <p:pic>
        <p:nvPicPr>
          <p:cNvPr id="68" name="Google Shape;68;p7"/>
          <p:cNvPicPr preferRelativeResize="0"/>
          <p:nvPr/>
        </p:nvPicPr>
        <p:blipFill>
          <a:blip r:embed="rId3">
            <a:alphaModFix/>
          </a:blip>
          <a:stretch>
            <a:fillRect/>
          </a:stretch>
        </p:blipFill>
        <p:spPr>
          <a:xfrm>
            <a:off x="658475" y="4803150"/>
            <a:ext cx="3913524" cy="1538550"/>
          </a:xfrm>
          <a:prstGeom prst="rect">
            <a:avLst/>
          </a:prstGeom>
          <a:noFill/>
          <a:ln>
            <a:noFill/>
          </a:ln>
        </p:spPr>
      </p:pic>
      <p:pic>
        <p:nvPicPr>
          <p:cNvPr id="69" name="Google Shape;69;p7"/>
          <p:cNvPicPr preferRelativeResize="0"/>
          <p:nvPr/>
        </p:nvPicPr>
        <p:blipFill>
          <a:blip r:embed="rId4">
            <a:alphaModFix/>
          </a:blip>
          <a:stretch>
            <a:fillRect/>
          </a:stretch>
        </p:blipFill>
        <p:spPr>
          <a:xfrm>
            <a:off x="5024675" y="5113575"/>
            <a:ext cx="3160899" cy="917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8"/>
          <p:cNvSpPr txBox="1"/>
          <p:nvPr>
            <p:ph type="title"/>
          </p:nvPr>
        </p:nvSpPr>
        <p:spPr>
          <a:xfrm>
            <a:off x="228600" y="0"/>
            <a:ext cx="62484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Code Snapshots</a:t>
            </a:r>
            <a:endParaRPr>
              <a:solidFill>
                <a:schemeClr val="lt1"/>
              </a:solidFill>
            </a:endParaRPr>
          </a:p>
        </p:txBody>
      </p:sp>
      <p:sp>
        <p:nvSpPr>
          <p:cNvPr id="75" name="Google Shape;75;p8"/>
          <p:cNvSpPr txBox="1"/>
          <p:nvPr>
            <p:ph idx="1" type="body"/>
          </p:nvPr>
        </p:nvSpPr>
        <p:spPr>
          <a:xfrm>
            <a:off x="457200" y="1371600"/>
            <a:ext cx="8458200" cy="4525963"/>
          </a:xfrm>
          <a:prstGeom prst="rect">
            <a:avLst/>
          </a:prstGeom>
          <a:noFill/>
          <a:ln>
            <a:noFill/>
          </a:ln>
        </p:spPr>
        <p:txBody>
          <a:bodyPr anchorCtr="0" anchor="t" bIns="45700" lIns="91425" spcFirstLastPara="1" rIns="91425" wrap="square" tIns="45700">
            <a:noAutofit/>
          </a:bodyPr>
          <a:lstStyle/>
          <a:p>
            <a:pPr indent="-165100" lvl="0" marL="342900" rtl="0" algn="l">
              <a:spcBef>
                <a:spcPts val="0"/>
              </a:spcBef>
              <a:spcAft>
                <a:spcPts val="0"/>
              </a:spcAft>
              <a:buClr>
                <a:schemeClr val="dk1"/>
              </a:buClr>
              <a:buSzPts val="2800"/>
              <a:buFont typeface="Arial"/>
              <a:buNone/>
            </a:pPr>
            <a:r>
              <a:t/>
            </a:r>
            <a:endParaRPr sz="2800"/>
          </a:p>
          <a:p>
            <a:pPr indent="0" lvl="0" marL="0" rtl="0" algn="l">
              <a:spcBef>
                <a:spcPts val="560"/>
              </a:spcBef>
              <a:spcAft>
                <a:spcPts val="0"/>
              </a:spcAft>
              <a:buClr>
                <a:schemeClr val="dk1"/>
              </a:buClr>
              <a:buSzPts val="2800"/>
              <a:buNone/>
            </a:pPr>
            <a:r>
              <a:t/>
            </a:r>
            <a:endParaRPr sz="2800"/>
          </a:p>
          <a:p>
            <a:pPr indent="0" lvl="0" marL="0" rtl="0" algn="l">
              <a:spcBef>
                <a:spcPts val="560"/>
              </a:spcBef>
              <a:spcAft>
                <a:spcPts val="0"/>
              </a:spcAft>
              <a:buClr>
                <a:schemeClr val="dk1"/>
              </a:buClr>
              <a:buSzPts val="2800"/>
              <a:buFont typeface="Arial"/>
              <a:buNone/>
            </a:pPr>
            <a:r>
              <a:t/>
            </a:r>
            <a:endParaRPr sz="2800"/>
          </a:p>
        </p:txBody>
      </p:sp>
      <p:pic>
        <p:nvPicPr>
          <p:cNvPr id="76" name="Google Shape;76;p8"/>
          <p:cNvPicPr preferRelativeResize="0"/>
          <p:nvPr/>
        </p:nvPicPr>
        <p:blipFill>
          <a:blip r:embed="rId3">
            <a:alphaModFix/>
          </a:blip>
          <a:stretch>
            <a:fillRect/>
          </a:stretch>
        </p:blipFill>
        <p:spPr>
          <a:xfrm>
            <a:off x="457200" y="924500"/>
            <a:ext cx="8084900" cy="52701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9"/>
          <p:cNvSpPr txBox="1"/>
          <p:nvPr>
            <p:ph idx="1" type="body"/>
          </p:nvPr>
        </p:nvSpPr>
        <p:spPr>
          <a:xfrm>
            <a:off x="457200" y="1371600"/>
            <a:ext cx="8229600" cy="4525963"/>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chemeClr val="dk1"/>
              </a:buClr>
              <a:buSzPts val="3200"/>
              <a:buNone/>
            </a:pPr>
            <a:r>
              <a:t/>
            </a:r>
            <a:endParaRPr/>
          </a:p>
        </p:txBody>
      </p:sp>
      <p:sp>
        <p:nvSpPr>
          <p:cNvPr id="82" name="Google Shape;82;p9"/>
          <p:cNvSpPr txBox="1"/>
          <p:nvPr>
            <p:ph type="title"/>
          </p:nvPr>
        </p:nvSpPr>
        <p:spPr>
          <a:xfrm>
            <a:off x="0" y="0"/>
            <a:ext cx="64770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      C</a:t>
            </a:r>
            <a:r>
              <a:rPr b="1" lang="en-US">
                <a:solidFill>
                  <a:schemeClr val="lt1"/>
                </a:solidFill>
              </a:rPr>
              <a:t>ode Snapshots</a:t>
            </a:r>
            <a:endParaRPr b="1">
              <a:solidFill>
                <a:schemeClr val="lt1"/>
              </a:solidFill>
            </a:endParaRPr>
          </a:p>
        </p:txBody>
      </p:sp>
      <p:pic>
        <p:nvPicPr>
          <p:cNvPr id="83" name="Google Shape;83;p9"/>
          <p:cNvPicPr preferRelativeResize="0"/>
          <p:nvPr/>
        </p:nvPicPr>
        <p:blipFill>
          <a:blip r:embed="rId3">
            <a:alphaModFix/>
          </a:blip>
          <a:stretch>
            <a:fillRect/>
          </a:stretch>
        </p:blipFill>
        <p:spPr>
          <a:xfrm>
            <a:off x="356013" y="943399"/>
            <a:ext cx="8431974" cy="5496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0"/>
          <p:cNvSpPr txBox="1"/>
          <p:nvPr>
            <p:ph type="title"/>
          </p:nvPr>
        </p:nvSpPr>
        <p:spPr>
          <a:xfrm>
            <a:off x="0" y="0"/>
            <a:ext cx="6477000" cy="838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     </a:t>
            </a:r>
            <a:r>
              <a:rPr b="1" lang="en-US">
                <a:solidFill>
                  <a:schemeClr val="lt1"/>
                </a:solidFill>
              </a:rPr>
              <a:t>C</a:t>
            </a:r>
            <a:r>
              <a:rPr b="1" lang="en-US">
                <a:solidFill>
                  <a:schemeClr val="lt1"/>
                </a:solidFill>
              </a:rPr>
              <a:t>ode Snapshots</a:t>
            </a:r>
            <a:endParaRPr b="1">
              <a:solidFill>
                <a:schemeClr val="lt1"/>
              </a:solidFill>
            </a:endParaRPr>
          </a:p>
        </p:txBody>
      </p:sp>
      <p:sp>
        <p:nvSpPr>
          <p:cNvPr id="90" name="Google Shape;90;p10"/>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91" name="Google Shape;91;p10"/>
          <p:cNvPicPr preferRelativeResize="0"/>
          <p:nvPr/>
        </p:nvPicPr>
        <p:blipFill>
          <a:blip r:embed="rId3">
            <a:alphaModFix/>
          </a:blip>
          <a:stretch>
            <a:fillRect/>
          </a:stretch>
        </p:blipFill>
        <p:spPr>
          <a:xfrm>
            <a:off x="397250" y="1040112"/>
            <a:ext cx="8289551" cy="51890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1"/>
          <p:cNvSpPr txBox="1"/>
          <p:nvPr>
            <p:ph type="title"/>
          </p:nvPr>
        </p:nvSpPr>
        <p:spPr>
          <a:xfrm>
            <a:off x="0" y="0"/>
            <a:ext cx="6477000" cy="838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      Code Snapshot</a:t>
            </a:r>
            <a:endParaRPr b="1">
              <a:solidFill>
                <a:schemeClr val="lt1"/>
              </a:solidFill>
            </a:endParaRPr>
          </a:p>
        </p:txBody>
      </p:sp>
      <p:sp>
        <p:nvSpPr>
          <p:cNvPr id="98" name="Google Shape;98;p11"/>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99" name="Google Shape;99;p11"/>
          <p:cNvPicPr preferRelativeResize="0"/>
          <p:nvPr/>
        </p:nvPicPr>
        <p:blipFill>
          <a:blip r:embed="rId3">
            <a:alphaModFix/>
          </a:blip>
          <a:stretch>
            <a:fillRect/>
          </a:stretch>
        </p:blipFill>
        <p:spPr>
          <a:xfrm>
            <a:off x="457200" y="1207550"/>
            <a:ext cx="8030976" cy="5027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2"/>
          <p:cNvSpPr txBox="1"/>
          <p:nvPr>
            <p:ph type="title"/>
          </p:nvPr>
        </p:nvSpPr>
        <p:spPr>
          <a:xfrm>
            <a:off x="0" y="0"/>
            <a:ext cx="6477000" cy="838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      Code Snapshots</a:t>
            </a:r>
            <a:endParaRPr b="1">
              <a:solidFill>
                <a:schemeClr val="lt1"/>
              </a:solidFill>
            </a:endParaRPr>
          </a:p>
        </p:txBody>
      </p:sp>
      <p:sp>
        <p:nvSpPr>
          <p:cNvPr id="106" name="Google Shape;106;p12"/>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07" name="Google Shape;107;p12"/>
          <p:cNvPicPr preferRelativeResize="0"/>
          <p:nvPr/>
        </p:nvPicPr>
        <p:blipFill>
          <a:blip r:embed="rId3">
            <a:alphaModFix/>
          </a:blip>
          <a:stretch>
            <a:fillRect/>
          </a:stretch>
        </p:blipFill>
        <p:spPr>
          <a:xfrm>
            <a:off x="432838" y="1097674"/>
            <a:ext cx="8278323" cy="51820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